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9" r:id="rId3"/>
    <p:sldId id="271" r:id="rId4"/>
    <p:sldId id="338" r:id="rId5"/>
    <p:sldId id="339" r:id="rId6"/>
    <p:sldId id="340" r:id="rId7"/>
    <p:sldId id="337" r:id="rId8"/>
    <p:sldId id="331" r:id="rId9"/>
    <p:sldId id="333" r:id="rId10"/>
    <p:sldId id="334" r:id="rId11"/>
    <p:sldId id="341" r:id="rId12"/>
    <p:sldId id="335" r:id="rId13"/>
    <p:sldId id="263" r:id="rId1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tebook4" initials="n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E1A"/>
    <a:srgbClr val="E30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565" autoAdjust="0"/>
  </p:normalViewPr>
  <p:slideViewPr>
    <p:cSldViewPr>
      <p:cViewPr varScale="1">
        <p:scale>
          <a:sx n="84" d="100"/>
          <a:sy n="84" d="100"/>
        </p:scale>
        <p:origin x="1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A1A88-A96D-4569-BC09-815A30ACE0D4}" type="datetimeFigureOut">
              <a:rPr lang="cs-CZ" smtClean="0"/>
              <a:t>17.11.2018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0D6A8-445A-4A41-843A-1FB99253B1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829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ECA25-90A8-4E71-88E6-5DA690671B10}" type="datetimeFigureOut">
              <a:rPr lang="cs-CZ" smtClean="0"/>
              <a:t>17.11.2018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13C34-90B1-498A-9FB4-A91A77CFC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79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13C34-90B1-498A-9FB4-A91A77CFC0F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08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13C34-90B1-498A-9FB4-A91A77CFC0F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10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13C34-90B1-498A-9FB4-A91A77CFC0F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2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13C34-90B1-498A-9FB4-A91A77CFC0F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599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13C34-90B1-498A-9FB4-A91A77CFC0F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412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13C34-90B1-498A-9FB4-A91A77CFC0F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62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6D06-9643-42B2-BBF8-0CA85CD00B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8E386-5729-454D-99AD-4F8FC132B96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56425" y="260350"/>
            <a:ext cx="1801813" cy="58229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47813" y="260350"/>
            <a:ext cx="5256212" cy="58229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6E6F9-76DB-4851-AD71-581A599A47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01D09-50E0-4B8F-BCF6-4CBD48056A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3C946-318F-4AAB-9F95-2579E4C3079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47813" y="1557338"/>
            <a:ext cx="352901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29225" y="1557338"/>
            <a:ext cx="35290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D6439-4C66-4B8F-B172-A63BE4BFC93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91C41-9D82-4CD7-A939-E186521A28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90298-23CE-48AE-ACD1-F65542B26C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DBC9C-754B-4DB6-99D2-E99C3B8BA8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C02CA-9962-4DE5-8629-3E3C5AC84DE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C7A13-E233-4820-B703-26ACC492F7E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260350"/>
            <a:ext cx="7210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557338"/>
            <a:ext cx="72104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781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E30514"/>
                </a:solidFill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95738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E30514"/>
                </a:solidFill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224588"/>
            <a:ext cx="14747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E30514"/>
                </a:solidFill>
              </a:defRPr>
            </a:lvl1pPr>
          </a:lstStyle>
          <a:p>
            <a:fld id="{9DD27A08-226E-484B-B412-A073F201A014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1031" name="Picture 7" descr="dTest_23x60 m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260350"/>
            <a:ext cx="9921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www_23 m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0825" y="6413500"/>
            <a:ext cx="1008063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30188" y="6237288"/>
            <a:ext cx="1038225" cy="0"/>
          </a:xfrm>
          <a:prstGeom prst="line">
            <a:avLst/>
          </a:prstGeom>
          <a:noFill/>
          <a:ln w="165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05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05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05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05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05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05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05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05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E305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30514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30514"/>
        </a:buClr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30514"/>
        </a:buClr>
        <a:buFont typeface="Arial" charset="0"/>
        <a:buChar char="-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30514"/>
        </a:buClr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30514"/>
        </a:buClr>
        <a:buFont typeface="Times New Roman" pitchFamily="18" charset="0"/>
        <a:buChar char="&gt;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30514"/>
        </a:buClr>
        <a:buFont typeface="Times New Roman" pitchFamily="18" charset="0"/>
        <a:buChar char="&gt;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30514"/>
        </a:buClr>
        <a:buFont typeface="Times New Roman" pitchFamily="18" charset="0"/>
        <a:buChar char="&gt;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30514"/>
        </a:buClr>
        <a:buFont typeface="Times New Roman" pitchFamily="18" charset="0"/>
        <a:buChar char="&gt;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30514"/>
        </a:buClr>
        <a:buFont typeface="Times New Roman" pitchFamily="18" charset="0"/>
        <a:buChar char="&gt;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548680"/>
            <a:ext cx="6768752" cy="4176464"/>
          </a:xfrm>
        </p:spPr>
        <p:txBody>
          <a:bodyPr/>
          <a:lstStyle/>
          <a:p>
            <a:pPr algn="ctr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4000" dirty="0" smtClean="0"/>
              <a:t>Spotřebitelské vzdělávání dětí a mládeže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Poznatky z praxe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4293096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Mgr. Lukáš Zelený</a:t>
            </a:r>
          </a:p>
          <a:p>
            <a:r>
              <a:rPr lang="cs-CZ" dirty="0" smtClean="0"/>
              <a:t>vedoucí právního oddělení </a:t>
            </a:r>
            <a:r>
              <a:rPr lang="cs-CZ" dirty="0" err="1" smtClean="0"/>
              <a:t>dTestu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Sborník úloh pro základní školy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02" y="1124744"/>
            <a:ext cx="3979527" cy="5626050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/>
              <a:t>pro </a:t>
            </a:r>
            <a:r>
              <a:rPr lang="cs-CZ" sz="2000" dirty="0" smtClean="0"/>
              <a:t>druhý stupeň základních škol </a:t>
            </a:r>
            <a:r>
              <a:rPr lang="cs-CZ" sz="2000" dirty="0"/>
              <a:t>a nižší ročníky osmiletých gymnázií</a:t>
            </a:r>
          </a:p>
          <a:p>
            <a:r>
              <a:rPr lang="cs-CZ" sz="2000" dirty="0" smtClean="0"/>
              <a:t>metodická a didaktická pomůcka pro učitele</a:t>
            </a:r>
          </a:p>
          <a:p>
            <a:r>
              <a:rPr lang="cs-CZ" sz="2000" dirty="0" smtClean="0"/>
              <a:t>praktický sborník úloh </a:t>
            </a:r>
            <a:br>
              <a:rPr lang="cs-CZ" sz="2000" dirty="0" smtClean="0"/>
            </a:br>
            <a:r>
              <a:rPr lang="cs-CZ" sz="2000" dirty="0" smtClean="0"/>
              <a:t>a příkladů k rozvoji spotřebitelských dovedností</a:t>
            </a:r>
          </a:p>
          <a:p>
            <a:endParaRPr lang="cs-CZ" sz="2000" dirty="0" smtClean="0"/>
          </a:p>
          <a:p>
            <a:r>
              <a:rPr lang="cs-CZ" sz="2000" dirty="0" smtClean="0"/>
              <a:t>potřeba kvalitního spotřebitelského vzdělávání již u žáků základních škol </a:t>
            </a:r>
          </a:p>
        </p:txBody>
      </p:sp>
    </p:spTree>
    <p:extLst>
      <p:ext uri="{BB962C8B-B14F-4D97-AF65-F5344CB8AC3E}">
        <p14:creationId xmlns:p14="http://schemas.microsoft.com/office/powerpoint/2010/main" val="2109182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 co dál – </a:t>
            </a:r>
            <a:r>
              <a:rPr lang="cs-CZ" sz="3200" dirty="0" err="1" smtClean="0"/>
              <a:t>Moot</a:t>
            </a:r>
            <a:r>
              <a:rPr lang="cs-CZ" sz="3200" dirty="0" smtClean="0"/>
              <a:t> </a:t>
            </a:r>
            <a:r>
              <a:rPr lang="cs-CZ" sz="3200" dirty="0" err="1" smtClean="0"/>
              <a:t>Court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návaznost na projekt Street </a:t>
            </a:r>
            <a:r>
              <a:rPr lang="cs-CZ" sz="2400" dirty="0" err="1" smtClean="0"/>
              <a:t>Law</a:t>
            </a:r>
            <a:r>
              <a:rPr lang="cs-CZ" sz="2400" dirty="0" smtClean="0"/>
              <a:t> – desítky proškolených studentů právnických fakult</a:t>
            </a:r>
          </a:p>
          <a:p>
            <a:r>
              <a:rPr lang="cs-CZ" sz="2400" dirty="0" smtClean="0"/>
              <a:t>simulované soudní řízení v oblasti ochrany spotřebitele</a:t>
            </a:r>
          </a:p>
          <a:p>
            <a:r>
              <a:rPr lang="cs-CZ" sz="2400" dirty="0" smtClean="0"/>
              <a:t>řešit se bude problém, který čeští spotřebitelé budou v poradně </a:t>
            </a:r>
            <a:r>
              <a:rPr lang="cs-CZ" sz="2400" dirty="0" err="1" smtClean="0"/>
              <a:t>dTestu</a:t>
            </a:r>
            <a:r>
              <a:rPr lang="cs-CZ" sz="2400" dirty="0" smtClean="0"/>
              <a:t> řešit nejčastěji v prvním pololetí roku 2019</a:t>
            </a:r>
          </a:p>
          <a:p>
            <a:r>
              <a:rPr lang="cs-CZ" sz="2400" dirty="0" smtClean="0"/>
              <a:t>písemné kolo – zpracování podání k soudu</a:t>
            </a:r>
          </a:p>
          <a:p>
            <a:r>
              <a:rPr lang="cs-CZ" sz="2400" dirty="0" smtClean="0"/>
              <a:t>ústní kolo – „soudní“ řízení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646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Závěrem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otázky finanční gramotnosti již postupně do škol pronikly – souvislost se spotřebitelskou gramotností</a:t>
            </a:r>
          </a:p>
          <a:p>
            <a:r>
              <a:rPr lang="cs-CZ" sz="2400" dirty="0" smtClean="0"/>
              <a:t>je čas dostat do škol i spotřebitelské vzdělávání</a:t>
            </a:r>
          </a:p>
          <a:p>
            <a:r>
              <a:rPr lang="cs-CZ" sz="2400" dirty="0" smtClean="0"/>
              <a:t>„spotřebitelství“ prostupuje celým životem – bez základních znalostí neobstojíme</a:t>
            </a:r>
            <a:endParaRPr lang="cs-CZ" sz="2400" dirty="0"/>
          </a:p>
          <a:p>
            <a:r>
              <a:rPr lang="cs-CZ" sz="2400" dirty="0" smtClean="0"/>
              <a:t>když spotřebitelskou gramotnost neřeší nebo nechce řešit stát, řada je na školách a učitelích</a:t>
            </a:r>
          </a:p>
          <a:p>
            <a:r>
              <a:rPr lang="cs-CZ" sz="2400" dirty="0" smtClean="0"/>
              <a:t>podpora učitelů – kreativní nápady, tvorba vzorových úloh a příkladů, zapracování do běžné výuky </a:t>
            </a:r>
          </a:p>
        </p:txBody>
      </p:sp>
    </p:spTree>
    <p:extLst>
      <p:ext uri="{BB962C8B-B14F-4D97-AF65-F5344CB8AC3E}">
        <p14:creationId xmlns:p14="http://schemas.microsoft.com/office/powerpoint/2010/main" val="2619582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420888"/>
            <a:ext cx="7138987" cy="2088232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>
                <a:solidFill>
                  <a:schemeClr val="tx1"/>
                </a:solidFill>
              </a:rPr>
              <a:t>zeleny@dtest.cz</a:t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cs-CZ" sz="3600" dirty="0">
                <a:solidFill>
                  <a:schemeClr val="tx1"/>
                </a:solidFill>
              </a:rPr>
              <a:t/>
            </a:r>
            <a:br>
              <a:rPr lang="cs-CZ" sz="3600" dirty="0">
                <a:solidFill>
                  <a:schemeClr val="tx1"/>
                </a:solidFill>
              </a:rPr>
            </a:br>
            <a:r>
              <a:rPr lang="cs-CZ" sz="3600" dirty="0" smtClean="0">
                <a:solidFill>
                  <a:schemeClr val="tx1"/>
                </a:solidFill>
              </a:rPr>
              <a:t>@</a:t>
            </a:r>
            <a:r>
              <a:rPr lang="cs-CZ" sz="3600" dirty="0" err="1" smtClean="0">
                <a:solidFill>
                  <a:schemeClr val="tx1"/>
                </a:solidFill>
              </a:rPr>
              <a:t>ZelenyLukas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210425" cy="11430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Spotřebitelská organizace </a:t>
            </a:r>
            <a:r>
              <a:rPr lang="cs-CZ" sz="3200" dirty="0" err="1" smtClean="0"/>
              <a:t>dTest</a:t>
            </a:r>
            <a:endParaRPr lang="cs-CZ" sz="3200" dirty="0" smtClean="0">
              <a:solidFill>
                <a:schemeClr val="tx1"/>
              </a:solidFill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12777"/>
            <a:ext cx="7812359" cy="4670524"/>
          </a:xfrm>
        </p:spPr>
        <p:txBody>
          <a:bodyPr/>
          <a:lstStyle/>
          <a:p>
            <a:pPr eaLnBrk="1" hangingPunct="1"/>
            <a:r>
              <a:rPr lang="cs-CZ" sz="2400" dirty="0" smtClean="0"/>
              <a:t>cílem je ochrana zájmů široké spotřebitelské veřejnosti – různé aktivity</a:t>
            </a:r>
          </a:p>
          <a:p>
            <a:pPr lvl="1"/>
            <a:r>
              <a:rPr lang="cs-CZ" sz="2000" dirty="0" smtClean="0"/>
              <a:t>osvěta a vzdělávání v oblastech souvisejících </a:t>
            </a:r>
            <a:br>
              <a:rPr lang="cs-CZ" sz="2000" dirty="0" smtClean="0"/>
            </a:br>
            <a:r>
              <a:rPr lang="cs-CZ" sz="2000" dirty="0" smtClean="0"/>
              <a:t>s ochranou spotřebitele – šíření spotřebitelské gramotnosti</a:t>
            </a:r>
          </a:p>
          <a:p>
            <a:r>
              <a:rPr lang="cs-CZ" sz="2400" dirty="0" smtClean="0"/>
              <a:t>nezbytné </a:t>
            </a:r>
            <a:r>
              <a:rPr lang="cs-CZ" sz="2400" dirty="0"/>
              <a:t>posilovat vědomí vlastní odpovědnosti spotřebitelů za ochranu svých oprávněných zájmů</a:t>
            </a:r>
            <a:endParaRPr lang="cs-CZ" sz="2400" dirty="0" smtClean="0"/>
          </a:p>
          <a:p>
            <a:r>
              <a:rPr lang="cs-CZ" sz="2400" dirty="0" smtClean="0"/>
              <a:t>zaměření se i na vzdělávání na vysokých, středních </a:t>
            </a:r>
            <a:br>
              <a:rPr lang="cs-CZ" sz="2400" dirty="0" smtClean="0"/>
            </a:br>
            <a:r>
              <a:rPr lang="cs-CZ" sz="2400" dirty="0" smtClean="0"/>
              <a:t>a základních školách </a:t>
            </a:r>
          </a:p>
          <a:p>
            <a:r>
              <a:rPr lang="cs-CZ" sz="2400" dirty="0" smtClean="0"/>
              <a:t>nejlepší </a:t>
            </a:r>
            <a:r>
              <a:rPr lang="cs-CZ" sz="2400" dirty="0"/>
              <a:t>varianty </a:t>
            </a:r>
            <a:r>
              <a:rPr lang="cs-CZ" sz="2400" dirty="0" smtClean="0"/>
              <a:t>- pořádání </a:t>
            </a:r>
            <a:r>
              <a:rPr lang="cs-CZ" sz="2400" dirty="0"/>
              <a:t>přednášek na školách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organizování zajímavých kreativních </a:t>
            </a:r>
            <a:r>
              <a:rPr lang="cs-CZ" sz="2400" dirty="0" smtClean="0"/>
              <a:t>soutěží</a:t>
            </a:r>
          </a:p>
          <a:p>
            <a:r>
              <a:rPr lang="cs-CZ" sz="2400" dirty="0" smtClean="0"/>
              <a:t>vydávání příruček ve vhodně zvolené formě</a:t>
            </a:r>
            <a:endParaRPr lang="cs-CZ" sz="2400" dirty="0"/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5" y="260350"/>
            <a:ext cx="7139136" cy="1008410"/>
          </a:xfrm>
        </p:spPr>
        <p:txBody>
          <a:bodyPr/>
          <a:lstStyle/>
          <a:p>
            <a:r>
              <a:rPr lang="cs-CZ" sz="3200" dirty="0" smtClean="0"/>
              <a:t>Soutěž Spotřeba pro život</a:t>
            </a:r>
            <a:endParaRPr lang="cs-CZ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557338"/>
            <a:ext cx="7138987" cy="4525962"/>
          </a:xfrm>
        </p:spPr>
        <p:txBody>
          <a:bodyPr/>
          <a:lstStyle/>
          <a:p>
            <a:pPr marL="400050"/>
            <a:r>
              <a:rPr lang="cs-CZ" sz="2400" dirty="0" smtClean="0"/>
              <a:t>soutěž v tvorbě vzorového vydání spotřebitelského časopisu pro mládež</a:t>
            </a:r>
          </a:p>
          <a:p>
            <a:pPr marL="400050"/>
            <a:r>
              <a:rPr lang="cs-CZ" sz="2400" dirty="0" smtClean="0"/>
              <a:t>určena pro studenty gymnázií a středních škol, vyšších odborných škol a žáky odborných učilišť</a:t>
            </a:r>
          </a:p>
          <a:p>
            <a:pPr marL="400050"/>
            <a:r>
              <a:rPr lang="cs-CZ" sz="2400" dirty="0" smtClean="0"/>
              <a:t>tříčlenné týmy studentů a koordinátor z řad dospělých</a:t>
            </a:r>
          </a:p>
          <a:p>
            <a:pPr marL="400050"/>
            <a:r>
              <a:rPr lang="cs-CZ" sz="2400" dirty="0" smtClean="0"/>
              <a:t>nutné vysvětlit zadané téma, rozebrat problémy spotřebitelů, poskytnout rady, provádět ankety mezi spolužáky a uvádět příklady</a:t>
            </a:r>
          </a:p>
          <a:p>
            <a:pPr marL="400050"/>
            <a:r>
              <a:rPr lang="cs-CZ" sz="2400" dirty="0" smtClean="0"/>
              <a:t>hodnotí se nápad, odbornost, vzhled časopisu </a:t>
            </a:r>
            <a:br>
              <a:rPr lang="cs-CZ" sz="2400" dirty="0" smtClean="0"/>
            </a:br>
            <a:r>
              <a:rPr lang="cs-CZ" sz="2400" dirty="0" smtClean="0"/>
              <a:t>a celkový dojem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5" y="260350"/>
            <a:ext cx="7139136" cy="1008410"/>
          </a:xfrm>
        </p:spPr>
        <p:txBody>
          <a:bodyPr/>
          <a:lstStyle/>
          <a:p>
            <a:r>
              <a:rPr lang="cs-CZ" sz="3200" dirty="0" smtClean="0"/>
              <a:t>Soutěž Spotřeba pro život</a:t>
            </a:r>
            <a:endParaRPr lang="cs-CZ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268760"/>
            <a:ext cx="7138987" cy="4814540"/>
          </a:xfrm>
        </p:spPr>
        <p:txBody>
          <a:bodyPr/>
          <a:lstStyle/>
          <a:p>
            <a:pPr marL="400050"/>
            <a:r>
              <a:rPr lang="cs-CZ" sz="2400" dirty="0" smtClean="0"/>
              <a:t>2016</a:t>
            </a:r>
          </a:p>
          <a:p>
            <a:pPr marL="800100" lvl="1"/>
            <a:r>
              <a:rPr lang="cs-CZ" sz="2000" dirty="0" smtClean="0"/>
              <a:t>Jak odolávat nástrahám marketingu</a:t>
            </a:r>
          </a:p>
          <a:p>
            <a:pPr marL="800100" lvl="1"/>
            <a:r>
              <a:rPr lang="cs-CZ" sz="2000" dirty="0" smtClean="0"/>
              <a:t>52 soutěžních časopisů</a:t>
            </a:r>
          </a:p>
          <a:p>
            <a:pPr marL="400050"/>
            <a:r>
              <a:rPr lang="cs-CZ" sz="2400" dirty="0" smtClean="0"/>
              <a:t>2017</a:t>
            </a:r>
          </a:p>
          <a:p>
            <a:pPr marL="800100" lvl="1"/>
            <a:r>
              <a:rPr lang="cs-CZ" sz="2000" dirty="0" smtClean="0"/>
              <a:t>Mimosoudní řešení sporů – co o něm víme a jak jej využíváme</a:t>
            </a:r>
          </a:p>
          <a:p>
            <a:pPr marL="800100" lvl="1"/>
            <a:r>
              <a:rPr lang="cs-CZ" sz="2000" dirty="0" smtClean="0"/>
              <a:t>48 soutěžních časopisů</a:t>
            </a:r>
          </a:p>
          <a:p>
            <a:pPr marL="400050"/>
            <a:r>
              <a:rPr lang="cs-CZ" sz="2400" dirty="0" smtClean="0"/>
              <a:t>2018</a:t>
            </a:r>
          </a:p>
          <a:p>
            <a:pPr marL="800100" lvl="1"/>
            <a:r>
              <a:rPr lang="cs-CZ" sz="2000" dirty="0" smtClean="0"/>
              <a:t>Spotřebitelé a služby mobilních operátorů</a:t>
            </a:r>
          </a:p>
          <a:p>
            <a:pPr marL="800100" lvl="1"/>
            <a:r>
              <a:rPr lang="cs-CZ" sz="2000" dirty="0" smtClean="0"/>
              <a:t>54 soutěžních časopisů</a:t>
            </a:r>
          </a:p>
          <a:p>
            <a:pPr marL="400050"/>
            <a:r>
              <a:rPr lang="cs-CZ" sz="2400" dirty="0" smtClean="0"/>
              <a:t>2019</a:t>
            </a:r>
          </a:p>
          <a:p>
            <a:pPr marL="800100" lvl="1"/>
            <a:r>
              <a:rPr lang="cs-CZ" sz="2000" dirty="0" smtClean="0"/>
              <a:t>Spotřebitelé a služby poštovních doručovatelů, přepravců a dopravců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22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5" y="260350"/>
            <a:ext cx="7139136" cy="864394"/>
          </a:xfrm>
        </p:spPr>
        <p:txBody>
          <a:bodyPr/>
          <a:lstStyle/>
          <a:p>
            <a:r>
              <a:rPr lang="cs-CZ" sz="3200" dirty="0" smtClean="0"/>
              <a:t>Soutěž Spotřeba pro život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622" y="3672932"/>
            <a:ext cx="2166961" cy="306645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922" y="1394474"/>
            <a:ext cx="2157829" cy="305353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004" y="1394474"/>
            <a:ext cx="2061854" cy="294988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909" y="3687960"/>
            <a:ext cx="2145721" cy="303639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06" y="2924944"/>
            <a:ext cx="2188118" cy="309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5" y="260350"/>
            <a:ext cx="7139136" cy="936402"/>
          </a:xfrm>
        </p:spPr>
        <p:txBody>
          <a:bodyPr/>
          <a:lstStyle/>
          <a:p>
            <a:r>
              <a:rPr lang="cs-CZ" sz="3200" dirty="0" smtClean="0"/>
              <a:t>SOŠ Drtinova, Praha 5</a:t>
            </a:r>
            <a:endParaRPr lang="cs-CZ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808"/>
            <a:ext cx="7138987" cy="4382492"/>
          </a:xfrm>
        </p:spPr>
        <p:txBody>
          <a:bodyPr/>
          <a:lstStyle/>
          <a:p>
            <a:pPr marL="400050"/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468" y="1178440"/>
            <a:ext cx="7385011" cy="553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4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5" y="260350"/>
            <a:ext cx="7139136" cy="936402"/>
          </a:xfrm>
        </p:spPr>
        <p:txBody>
          <a:bodyPr/>
          <a:lstStyle/>
          <a:p>
            <a:r>
              <a:rPr lang="cs-CZ" sz="3200" dirty="0" smtClean="0"/>
              <a:t>Projekt Street </a:t>
            </a:r>
            <a:r>
              <a:rPr lang="cs-CZ" sz="3200" dirty="0" err="1" smtClean="0"/>
              <a:t>Law</a:t>
            </a:r>
            <a:endParaRPr lang="cs-CZ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340768"/>
            <a:ext cx="7138987" cy="4742532"/>
          </a:xfrm>
        </p:spPr>
        <p:txBody>
          <a:bodyPr/>
          <a:lstStyle/>
          <a:p>
            <a:pPr marL="400050"/>
            <a:r>
              <a:rPr lang="cs-CZ" sz="2400" dirty="0" smtClean="0"/>
              <a:t>metoda výuky tzv. Street </a:t>
            </a:r>
            <a:r>
              <a:rPr lang="cs-CZ" sz="2400" dirty="0" err="1" smtClean="0"/>
              <a:t>Law</a:t>
            </a:r>
            <a:r>
              <a:rPr lang="cs-CZ" sz="2400" dirty="0" smtClean="0"/>
              <a:t> </a:t>
            </a:r>
          </a:p>
          <a:p>
            <a:pPr marL="400050"/>
            <a:r>
              <a:rPr lang="cs-CZ" sz="2400" dirty="0" smtClean="0"/>
              <a:t>studenti právnických fakult vysvětlují právní témata studentům středních škol</a:t>
            </a:r>
          </a:p>
          <a:p>
            <a:pPr marL="400050"/>
            <a:r>
              <a:rPr lang="cs-CZ" sz="2400" dirty="0" smtClean="0"/>
              <a:t>aneb „učím, abych se to sám co nejlépe naučil“</a:t>
            </a:r>
          </a:p>
          <a:p>
            <a:pPr marL="400050"/>
            <a:r>
              <a:rPr lang="cs-CZ" sz="2400" dirty="0" smtClean="0"/>
              <a:t>nutná spolupráce a zájem právnických fakult </a:t>
            </a:r>
            <a:br>
              <a:rPr lang="cs-CZ" sz="2400" dirty="0" smtClean="0"/>
            </a:br>
            <a:r>
              <a:rPr lang="cs-CZ" sz="2400" dirty="0" smtClean="0"/>
              <a:t>a středních škol</a:t>
            </a:r>
          </a:p>
          <a:p>
            <a:pPr marL="400050"/>
            <a:r>
              <a:rPr lang="cs-CZ" sz="2400" dirty="0" smtClean="0"/>
              <a:t>řešená témata</a:t>
            </a:r>
          </a:p>
          <a:p>
            <a:pPr marL="800100" lvl="1"/>
            <a:r>
              <a:rPr lang="cs-CZ" sz="2000" dirty="0" smtClean="0"/>
              <a:t>uzavírání smluv</a:t>
            </a:r>
          </a:p>
          <a:p>
            <a:pPr marL="800100" lvl="1"/>
            <a:r>
              <a:rPr lang="cs-CZ" sz="2000" dirty="0" smtClean="0"/>
              <a:t>nakupování v e-</a:t>
            </a:r>
            <a:r>
              <a:rPr lang="cs-CZ" sz="2000" dirty="0" err="1" smtClean="0"/>
              <a:t>shopech</a:t>
            </a:r>
            <a:endParaRPr lang="cs-CZ" sz="2000" dirty="0" smtClean="0"/>
          </a:p>
          <a:p>
            <a:pPr marL="800100" lvl="1"/>
            <a:r>
              <a:rPr lang="cs-CZ" sz="2000" dirty="0" smtClean="0"/>
              <a:t>záruky a reklamace</a:t>
            </a:r>
          </a:p>
          <a:p>
            <a:pPr marL="800100" lvl="1"/>
            <a:r>
              <a:rPr lang="cs-CZ" sz="2000" dirty="0" smtClean="0"/>
              <a:t>mobilní operátoři</a:t>
            </a:r>
          </a:p>
          <a:p>
            <a:pPr marL="800100" lvl="1"/>
            <a:r>
              <a:rPr lang="cs-CZ" sz="2000" dirty="0" smtClean="0"/>
              <a:t>úvěry a půjčky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813" y="260350"/>
            <a:ext cx="7210425" cy="936402"/>
          </a:xfrm>
        </p:spPr>
        <p:txBody>
          <a:bodyPr/>
          <a:lstStyle/>
          <a:p>
            <a:r>
              <a:rPr lang="cs-CZ" sz="3200" dirty="0" smtClean="0"/>
              <a:t>Projekt Street </a:t>
            </a:r>
            <a:r>
              <a:rPr lang="cs-CZ" sz="3200" dirty="0" err="1" smtClean="0"/>
              <a:t>Law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813" y="1196752"/>
            <a:ext cx="7210425" cy="4886548"/>
          </a:xfrm>
        </p:spPr>
        <p:txBody>
          <a:bodyPr/>
          <a:lstStyle/>
          <a:p>
            <a:r>
              <a:rPr lang="cs-CZ" sz="2400" dirty="0" smtClean="0"/>
              <a:t>průběh</a:t>
            </a:r>
          </a:p>
          <a:p>
            <a:pPr lvl="1"/>
            <a:r>
              <a:rPr lang="cs-CZ" sz="2000" dirty="0" smtClean="0"/>
              <a:t>proškolení studentů právnických fakult ve spotřebitelském právu a měkkých dovednostech</a:t>
            </a:r>
          </a:p>
          <a:p>
            <a:pPr lvl="1"/>
            <a:r>
              <a:rPr lang="cs-CZ" sz="2000" dirty="0" smtClean="0"/>
              <a:t>realizace ukázkových hodin a zpětná vazba od ostatních studentů a vyučujících</a:t>
            </a:r>
          </a:p>
          <a:p>
            <a:pPr lvl="1"/>
            <a:r>
              <a:rPr lang="cs-CZ" sz="2000" dirty="0" smtClean="0"/>
              <a:t>realizační část projektu – </a:t>
            </a:r>
            <a:r>
              <a:rPr lang="cs-CZ" sz="2000" b="1" dirty="0" smtClean="0"/>
              <a:t>ročně téměř 500 přednášek </a:t>
            </a:r>
          </a:p>
          <a:p>
            <a:pPr lvl="1"/>
            <a:r>
              <a:rPr lang="cs-CZ" sz="2000" dirty="0" smtClean="0"/>
              <a:t>vyhodnocení</a:t>
            </a:r>
          </a:p>
          <a:p>
            <a:r>
              <a:rPr lang="cs-CZ" sz="2400" dirty="0" smtClean="0"/>
              <a:t>slabá místa</a:t>
            </a:r>
          </a:p>
          <a:p>
            <a:pPr lvl="1"/>
            <a:r>
              <a:rPr lang="cs-CZ" sz="2000" dirty="0" smtClean="0"/>
              <a:t>malý zájem právnických fakult o problematiku ochrany spotřebitele</a:t>
            </a:r>
          </a:p>
          <a:p>
            <a:pPr lvl="1"/>
            <a:r>
              <a:rPr lang="cs-CZ" sz="2000" dirty="0" smtClean="0"/>
              <a:t>velký zájem středních škol o přednášky</a:t>
            </a:r>
          </a:p>
          <a:p>
            <a:pPr lvl="1"/>
            <a:r>
              <a:rPr lang="cs-CZ" sz="2000" dirty="0" smtClean="0"/>
              <a:t>náročné i pro studenty právnických fakult – za jiný předmět získají kredity snadněji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555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54397"/>
            <a:ext cx="7416824" cy="902544"/>
          </a:xfrm>
        </p:spPr>
        <p:txBody>
          <a:bodyPr/>
          <a:lstStyle/>
          <a:p>
            <a:r>
              <a:rPr lang="cs-CZ" sz="3200" dirty="0" smtClean="0"/>
              <a:t>Příručky pro vysoké a střední školy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403648" y="5877272"/>
            <a:ext cx="7175140" cy="6397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b="0" dirty="0" smtClean="0"/>
              <a:t>ne vše </a:t>
            </a:r>
            <a:r>
              <a:rPr lang="cs-CZ" sz="1800" b="0" dirty="0" smtClean="0"/>
              <a:t>řečené </a:t>
            </a:r>
            <a:r>
              <a:rPr lang="cs-CZ" sz="1800" b="0" dirty="0" smtClean="0"/>
              <a:t>na přednášce si studenti zapamatují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b="0" dirty="0" smtClean="0"/>
              <a:t>pět oblastí spotřebitelského práva - odlišný rozsah informací </a:t>
            </a: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213" y="1412875"/>
            <a:ext cx="3081286" cy="4208463"/>
          </a:xfrm>
        </p:spPr>
      </p:pic>
      <p:pic>
        <p:nvPicPr>
          <p:cNvPr id="11" name="Zástupný symbol pro obsah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12875"/>
            <a:ext cx="3044161" cy="4208463"/>
          </a:xfrm>
        </p:spPr>
      </p:pic>
    </p:spTree>
    <p:extLst>
      <p:ext uri="{BB962C8B-B14F-4D97-AF65-F5344CB8AC3E}">
        <p14:creationId xmlns:p14="http://schemas.microsoft.com/office/powerpoint/2010/main" val="1040181538"/>
      </p:ext>
    </p:extLst>
  </p:cSld>
  <p:clrMapOvr>
    <a:masterClrMapping/>
  </p:clrMapOvr>
</p:sld>
</file>

<file path=ppt/theme/theme1.xml><?xml version="1.0" encoding="utf-8"?>
<a:theme xmlns:a="http://schemas.openxmlformats.org/drawingml/2006/main" name="dTest_prezenta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dTest_prezentace</Template>
  <TotalTime>3273</TotalTime>
  <Words>421</Words>
  <Application>Microsoft Office PowerPoint</Application>
  <PresentationFormat>Předvádění na obrazovce (4:3)</PresentationFormat>
  <Paragraphs>80</Paragraphs>
  <Slides>13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dTest_prezentace</vt:lpstr>
      <vt:lpstr> Spotřebitelské vzdělávání dětí a mládeže  Poznatky z praxe  </vt:lpstr>
      <vt:lpstr>Spotřebitelská organizace dTest</vt:lpstr>
      <vt:lpstr>Soutěž Spotřeba pro život</vt:lpstr>
      <vt:lpstr>Soutěž Spotřeba pro život</vt:lpstr>
      <vt:lpstr>Soutěž Spotřeba pro život</vt:lpstr>
      <vt:lpstr>SOŠ Drtinova, Praha 5</vt:lpstr>
      <vt:lpstr>Projekt Street Law</vt:lpstr>
      <vt:lpstr>Projekt Street Law</vt:lpstr>
      <vt:lpstr>Příručky pro vysoké a střední školy</vt:lpstr>
      <vt:lpstr>Sborník úloh pro základní školy</vt:lpstr>
      <vt:lpstr>A co dál – Moot Court</vt:lpstr>
      <vt:lpstr>Závěrem </vt:lpstr>
      <vt:lpstr>Děkuji za pozornost  zeleny@dtest.cz  @ZelenyLukas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výzvy a ochrana spotřebitele</dc:title>
  <dc:creator>Miloš Borovička</dc:creator>
  <cp:lastModifiedBy>uzivatel</cp:lastModifiedBy>
  <cp:revision>237</cp:revision>
  <cp:lastPrinted>2016-09-20T12:34:51Z</cp:lastPrinted>
  <dcterms:created xsi:type="dcterms:W3CDTF">2011-11-08T21:20:51Z</dcterms:created>
  <dcterms:modified xsi:type="dcterms:W3CDTF">2018-11-17T22:46:02Z</dcterms:modified>
</cp:coreProperties>
</file>